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393" r:id="rId3"/>
    <p:sldId id="447" r:id="rId4"/>
    <p:sldId id="448" r:id="rId5"/>
    <p:sldId id="402" r:id="rId6"/>
    <p:sldId id="411" r:id="rId7"/>
    <p:sldId id="412" r:id="rId8"/>
    <p:sldId id="449" r:id="rId9"/>
    <p:sldId id="450" r:id="rId10"/>
    <p:sldId id="451" r:id="rId11"/>
    <p:sldId id="453" r:id="rId12"/>
    <p:sldId id="434" r:id="rId13"/>
    <p:sldId id="417" r:id="rId14"/>
    <p:sldId id="419" r:id="rId15"/>
    <p:sldId id="454" r:id="rId16"/>
    <p:sldId id="407" r:id="rId17"/>
    <p:sldId id="408" r:id="rId18"/>
    <p:sldId id="405" r:id="rId19"/>
    <p:sldId id="406" r:id="rId20"/>
    <p:sldId id="455" r:id="rId21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4" charset="0"/>
        <a:ea typeface="Arial" pitchFamily="4" charset="0"/>
        <a:cs typeface="Arial" pitchFamily="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4" charset="0"/>
        <a:ea typeface="Arial" pitchFamily="4" charset="0"/>
        <a:cs typeface="Arial" pitchFamily="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4" charset="0"/>
        <a:ea typeface="Arial" pitchFamily="4" charset="0"/>
        <a:cs typeface="Arial" pitchFamily="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4" charset="0"/>
        <a:ea typeface="Arial" pitchFamily="4" charset="0"/>
        <a:cs typeface="Arial" pitchFamily="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4" charset="0"/>
        <a:ea typeface="Arial" pitchFamily="4" charset="0"/>
        <a:cs typeface="Arial" pitchFamily="4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pitchFamily="4" charset="0"/>
        <a:ea typeface="Arial" pitchFamily="4" charset="0"/>
        <a:cs typeface="Arial" pitchFamily="4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pitchFamily="4" charset="0"/>
        <a:ea typeface="Arial" pitchFamily="4" charset="0"/>
        <a:cs typeface="Arial" pitchFamily="4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pitchFamily="4" charset="0"/>
        <a:ea typeface="Arial" pitchFamily="4" charset="0"/>
        <a:cs typeface="Arial" pitchFamily="4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pitchFamily="4" charset="0"/>
        <a:ea typeface="Arial" pitchFamily="4" charset="0"/>
        <a:cs typeface="Arial" pitchFamily="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6FEFF9"/>
    <a:srgbClr val="009900"/>
    <a:srgbClr val="CC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2246" y="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5AFC4-1110-43E3-B3A5-315E4624779C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895B585-8475-415A-95F6-3EBD07F07690}">
      <dgm:prSet phldrT="[Texte]" custT="1"/>
      <dgm:spPr/>
      <dgm:t>
        <a:bodyPr/>
        <a:lstStyle/>
        <a:p>
          <a:r>
            <a:rPr lang="fr-FR" sz="2800" dirty="0" smtClean="0"/>
            <a:t>contenu</a:t>
          </a:r>
          <a:endParaRPr lang="fr-FR" sz="2800" dirty="0"/>
        </a:p>
      </dgm:t>
    </dgm:pt>
    <dgm:pt modelId="{F45F7E59-A4B3-42E9-AB38-4339CD8B1373}" type="parTrans" cxnId="{56832DDE-B92C-4311-BD13-3EED8C2F0291}">
      <dgm:prSet/>
      <dgm:spPr/>
      <dgm:t>
        <a:bodyPr/>
        <a:lstStyle/>
        <a:p>
          <a:endParaRPr lang="fr-FR"/>
        </a:p>
      </dgm:t>
    </dgm:pt>
    <dgm:pt modelId="{AC0207D8-2D43-4699-A0A5-3CDC143DD7DE}" type="sibTrans" cxnId="{56832DDE-B92C-4311-BD13-3EED8C2F0291}">
      <dgm:prSet/>
      <dgm:spPr/>
      <dgm:t>
        <a:bodyPr/>
        <a:lstStyle/>
        <a:p>
          <a:endParaRPr lang="fr-FR"/>
        </a:p>
      </dgm:t>
    </dgm:pt>
    <dgm:pt modelId="{096A6648-4547-4A92-BC0E-1A46BFA6F841}">
      <dgm:prSet phldrT="[Texte]" custT="1"/>
      <dgm:spPr/>
      <dgm:t>
        <a:bodyPr/>
        <a:lstStyle/>
        <a:p>
          <a:r>
            <a:rPr lang="fr-FR" sz="2800" dirty="0" smtClean="0"/>
            <a:t>démarche</a:t>
          </a:r>
          <a:endParaRPr lang="fr-FR" sz="2800" dirty="0"/>
        </a:p>
      </dgm:t>
    </dgm:pt>
    <dgm:pt modelId="{774DF988-1652-4407-8B3A-C86244204589}" type="parTrans" cxnId="{CCE045FF-F254-46D8-9E31-71B51A96F7A6}">
      <dgm:prSet/>
      <dgm:spPr/>
      <dgm:t>
        <a:bodyPr/>
        <a:lstStyle/>
        <a:p>
          <a:endParaRPr lang="fr-FR"/>
        </a:p>
      </dgm:t>
    </dgm:pt>
    <dgm:pt modelId="{EF277E6E-0BCB-4C95-A518-7D379BD0BD27}" type="sibTrans" cxnId="{CCE045FF-F254-46D8-9E31-71B51A96F7A6}">
      <dgm:prSet/>
      <dgm:spPr/>
      <dgm:t>
        <a:bodyPr/>
        <a:lstStyle/>
        <a:p>
          <a:endParaRPr lang="fr-FR"/>
        </a:p>
      </dgm:t>
    </dgm:pt>
    <dgm:pt modelId="{259C7378-9BE6-45B8-9F11-DB4368BF9BB9}">
      <dgm:prSet phldrT="[Texte]" custT="1"/>
      <dgm:spPr/>
      <dgm:t>
        <a:bodyPr/>
        <a:lstStyle/>
        <a:p>
          <a:r>
            <a:rPr lang="fr-FR" sz="2800" dirty="0" smtClean="0"/>
            <a:t>produit</a:t>
          </a:r>
          <a:endParaRPr lang="fr-FR" sz="2800" dirty="0"/>
        </a:p>
      </dgm:t>
    </dgm:pt>
    <dgm:pt modelId="{2812160F-218B-41DF-BD5D-1E9192436DAC}" type="parTrans" cxnId="{7F18D985-E7DB-40C8-B66B-7AD19335D371}">
      <dgm:prSet/>
      <dgm:spPr/>
      <dgm:t>
        <a:bodyPr/>
        <a:lstStyle/>
        <a:p>
          <a:endParaRPr lang="fr-FR"/>
        </a:p>
      </dgm:t>
    </dgm:pt>
    <dgm:pt modelId="{CC1B3288-17EA-43F5-8D31-EEF58F4A5F90}" type="sibTrans" cxnId="{7F18D985-E7DB-40C8-B66B-7AD19335D371}">
      <dgm:prSet/>
      <dgm:spPr/>
      <dgm:t>
        <a:bodyPr/>
        <a:lstStyle/>
        <a:p>
          <a:endParaRPr lang="fr-FR"/>
        </a:p>
      </dgm:t>
    </dgm:pt>
    <dgm:pt modelId="{015272BE-3E14-4B31-833A-D228B6C3C7CA}">
      <dgm:prSet custT="1"/>
      <dgm:spPr/>
      <dgm:t>
        <a:bodyPr/>
        <a:lstStyle/>
        <a:p>
          <a:r>
            <a:rPr lang="fr-FR" sz="2000" dirty="0" smtClean="0"/>
            <a:t>Environnement</a:t>
          </a:r>
          <a:r>
            <a:rPr lang="fr-FR" sz="2400" dirty="0" smtClean="0"/>
            <a:t> </a:t>
          </a:r>
        </a:p>
        <a:p>
          <a:r>
            <a:rPr lang="fr-FR" sz="2000" dirty="0" smtClean="0"/>
            <a:t>climat scolaire</a:t>
          </a:r>
          <a:endParaRPr lang="fr-FR" sz="2000" dirty="0"/>
        </a:p>
      </dgm:t>
    </dgm:pt>
    <dgm:pt modelId="{11F16D1B-37C2-4CBC-8842-D32F40BEE451}" type="parTrans" cxnId="{5C137B8E-79C2-43BD-BA90-5DD007E34469}">
      <dgm:prSet/>
      <dgm:spPr/>
      <dgm:t>
        <a:bodyPr/>
        <a:lstStyle/>
        <a:p>
          <a:endParaRPr lang="fr-FR"/>
        </a:p>
      </dgm:t>
    </dgm:pt>
    <dgm:pt modelId="{00C1CC0C-4DD4-4557-B1B4-47CAB16B7A58}" type="sibTrans" cxnId="{5C137B8E-79C2-43BD-BA90-5DD007E34469}">
      <dgm:prSet/>
      <dgm:spPr/>
      <dgm:t>
        <a:bodyPr/>
        <a:lstStyle/>
        <a:p>
          <a:endParaRPr lang="fr-FR"/>
        </a:p>
      </dgm:t>
    </dgm:pt>
    <dgm:pt modelId="{D9A3EA4F-906F-45BB-A886-47C36DE84CBB}" type="pres">
      <dgm:prSet presAssocID="{7535AFC4-1110-43E3-B3A5-315E462477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4C9B28B-3F5D-450B-B059-64E0E1286818}" type="pres">
      <dgm:prSet presAssocID="{1895B585-8475-415A-95F6-3EBD07F07690}" presName="node" presStyleLbl="node1" presStyleIdx="0" presStyleCnt="4" custScaleX="203453" custScaleY="1216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B3DCB5-DB25-4728-AF5B-6F2C7C65F0AD}" type="pres">
      <dgm:prSet presAssocID="{AC0207D8-2D43-4699-A0A5-3CDC143DD7DE}" presName="sibTrans" presStyleCnt="0"/>
      <dgm:spPr/>
    </dgm:pt>
    <dgm:pt modelId="{D727C547-B293-4FBE-BB5F-BEF7FEEE6DF7}" type="pres">
      <dgm:prSet presAssocID="{096A6648-4547-4A92-BC0E-1A46BFA6F841}" presName="node" presStyleLbl="node1" presStyleIdx="1" presStyleCnt="4" custScaleX="176942" custScaleY="1216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908C2B-9442-4AE0-8FAF-7865DBA8C935}" type="pres">
      <dgm:prSet presAssocID="{EF277E6E-0BCB-4C95-A518-7D379BD0BD27}" presName="sibTrans" presStyleCnt="0"/>
      <dgm:spPr/>
    </dgm:pt>
    <dgm:pt modelId="{1A4D0F8C-4B9A-438C-8FB9-1201F8C34EBD}" type="pres">
      <dgm:prSet presAssocID="{259C7378-9BE6-45B8-9F11-DB4368BF9BB9}" presName="node" presStyleLbl="node1" presStyleIdx="2" presStyleCnt="4" custScaleX="196106" custScaleY="121645" custLinFactNeighborX="1336" custLinFactNeighborY="19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3AF12F-F245-481C-977E-A4CBD62480AB}" type="pres">
      <dgm:prSet presAssocID="{CC1B3288-17EA-43F5-8D31-EEF58F4A5F90}" presName="sibTrans" presStyleCnt="0"/>
      <dgm:spPr/>
    </dgm:pt>
    <dgm:pt modelId="{DEE422A9-37AC-4AC9-B629-2C65A8DEAB61}" type="pres">
      <dgm:prSet presAssocID="{015272BE-3E14-4B31-833A-D228B6C3C7CA}" presName="node" presStyleLbl="node1" presStyleIdx="3" presStyleCnt="4" custScaleX="213238" custScaleY="12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6832DDE-B92C-4311-BD13-3EED8C2F0291}" srcId="{7535AFC4-1110-43E3-B3A5-315E4624779C}" destId="{1895B585-8475-415A-95F6-3EBD07F07690}" srcOrd="0" destOrd="0" parTransId="{F45F7E59-A4B3-42E9-AB38-4339CD8B1373}" sibTransId="{AC0207D8-2D43-4699-A0A5-3CDC143DD7DE}"/>
    <dgm:cxn modelId="{51826EED-10CA-0C4E-A34F-E587E1460A75}" type="presOf" srcId="{015272BE-3E14-4B31-833A-D228B6C3C7CA}" destId="{DEE422A9-37AC-4AC9-B629-2C65A8DEAB61}" srcOrd="0" destOrd="0" presId="urn:microsoft.com/office/officeart/2005/8/layout/default#1"/>
    <dgm:cxn modelId="{C5E4A2E6-7534-1443-AE7E-13C44C1BDE7C}" type="presOf" srcId="{096A6648-4547-4A92-BC0E-1A46BFA6F841}" destId="{D727C547-B293-4FBE-BB5F-BEF7FEEE6DF7}" srcOrd="0" destOrd="0" presId="urn:microsoft.com/office/officeart/2005/8/layout/default#1"/>
    <dgm:cxn modelId="{7F18D985-E7DB-40C8-B66B-7AD19335D371}" srcId="{7535AFC4-1110-43E3-B3A5-315E4624779C}" destId="{259C7378-9BE6-45B8-9F11-DB4368BF9BB9}" srcOrd="2" destOrd="0" parTransId="{2812160F-218B-41DF-BD5D-1E9192436DAC}" sibTransId="{CC1B3288-17EA-43F5-8D31-EEF58F4A5F90}"/>
    <dgm:cxn modelId="{C2324892-34BA-B640-A93D-3C2B47189A97}" type="presOf" srcId="{1895B585-8475-415A-95F6-3EBD07F07690}" destId="{A4C9B28B-3F5D-450B-B059-64E0E1286818}" srcOrd="0" destOrd="0" presId="urn:microsoft.com/office/officeart/2005/8/layout/default#1"/>
    <dgm:cxn modelId="{5C137B8E-79C2-43BD-BA90-5DD007E34469}" srcId="{7535AFC4-1110-43E3-B3A5-315E4624779C}" destId="{015272BE-3E14-4B31-833A-D228B6C3C7CA}" srcOrd="3" destOrd="0" parTransId="{11F16D1B-37C2-4CBC-8842-D32F40BEE451}" sibTransId="{00C1CC0C-4DD4-4557-B1B4-47CAB16B7A58}"/>
    <dgm:cxn modelId="{3FA270A7-70D1-B649-A5BA-F87506CD12C2}" type="presOf" srcId="{259C7378-9BE6-45B8-9F11-DB4368BF9BB9}" destId="{1A4D0F8C-4B9A-438C-8FB9-1201F8C34EBD}" srcOrd="0" destOrd="0" presId="urn:microsoft.com/office/officeart/2005/8/layout/default#1"/>
    <dgm:cxn modelId="{CCE045FF-F254-46D8-9E31-71B51A96F7A6}" srcId="{7535AFC4-1110-43E3-B3A5-315E4624779C}" destId="{096A6648-4547-4A92-BC0E-1A46BFA6F841}" srcOrd="1" destOrd="0" parTransId="{774DF988-1652-4407-8B3A-C86244204589}" sibTransId="{EF277E6E-0BCB-4C95-A518-7D379BD0BD27}"/>
    <dgm:cxn modelId="{A29EE7C6-6628-C74B-8017-0F2164FCC41B}" type="presOf" srcId="{7535AFC4-1110-43E3-B3A5-315E4624779C}" destId="{D9A3EA4F-906F-45BB-A886-47C36DE84CBB}" srcOrd="0" destOrd="0" presId="urn:microsoft.com/office/officeart/2005/8/layout/default#1"/>
    <dgm:cxn modelId="{133A2E54-3774-F246-91BC-CEB171BFA926}" type="presParOf" srcId="{D9A3EA4F-906F-45BB-A886-47C36DE84CBB}" destId="{A4C9B28B-3F5D-450B-B059-64E0E1286818}" srcOrd="0" destOrd="0" presId="urn:microsoft.com/office/officeart/2005/8/layout/default#1"/>
    <dgm:cxn modelId="{CB991E1B-466F-5F4F-9934-ED3EBF4E6C1E}" type="presParOf" srcId="{D9A3EA4F-906F-45BB-A886-47C36DE84CBB}" destId="{85B3DCB5-DB25-4728-AF5B-6F2C7C65F0AD}" srcOrd="1" destOrd="0" presId="urn:microsoft.com/office/officeart/2005/8/layout/default#1"/>
    <dgm:cxn modelId="{F15EB46C-B5E6-6D45-A5FD-BAC980EDCABD}" type="presParOf" srcId="{D9A3EA4F-906F-45BB-A886-47C36DE84CBB}" destId="{D727C547-B293-4FBE-BB5F-BEF7FEEE6DF7}" srcOrd="2" destOrd="0" presId="urn:microsoft.com/office/officeart/2005/8/layout/default#1"/>
    <dgm:cxn modelId="{88EEDDEC-D5C7-3A4E-9253-90E43751EFD8}" type="presParOf" srcId="{D9A3EA4F-906F-45BB-A886-47C36DE84CBB}" destId="{3C908C2B-9442-4AE0-8FAF-7865DBA8C935}" srcOrd="3" destOrd="0" presId="urn:microsoft.com/office/officeart/2005/8/layout/default#1"/>
    <dgm:cxn modelId="{1CCD9FAE-3EF9-7F40-9EBD-C42E030BE659}" type="presParOf" srcId="{D9A3EA4F-906F-45BB-A886-47C36DE84CBB}" destId="{1A4D0F8C-4B9A-438C-8FB9-1201F8C34EBD}" srcOrd="4" destOrd="0" presId="urn:microsoft.com/office/officeart/2005/8/layout/default#1"/>
    <dgm:cxn modelId="{03BB05A9-09B0-9943-8E8F-D20575F1992F}" type="presParOf" srcId="{D9A3EA4F-906F-45BB-A886-47C36DE84CBB}" destId="{FD3AF12F-F245-481C-977E-A4CBD62480AB}" srcOrd="5" destOrd="0" presId="urn:microsoft.com/office/officeart/2005/8/layout/default#1"/>
    <dgm:cxn modelId="{8B7B7024-1DE3-5B4F-91E1-8A4A56A65020}" type="presParOf" srcId="{D9A3EA4F-906F-45BB-A886-47C36DE84CBB}" destId="{DEE422A9-37AC-4AC9-B629-2C65A8DEAB61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35AFC4-1110-43E3-B3A5-315E4624779C}" type="doc">
      <dgm:prSet loTypeId="urn:microsoft.com/office/officeart/2005/8/layout/default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895B585-8475-415A-95F6-3EBD07F07690}">
      <dgm:prSet phldrT="[Texte]" custT="1"/>
      <dgm:spPr/>
      <dgm:t>
        <a:bodyPr/>
        <a:lstStyle/>
        <a:p>
          <a:r>
            <a:rPr lang="fr-FR" sz="2400" dirty="0" smtClean="0"/>
            <a:t>acquis</a:t>
          </a:r>
          <a:endParaRPr lang="fr-FR" sz="2400" dirty="0"/>
        </a:p>
      </dgm:t>
    </dgm:pt>
    <dgm:pt modelId="{F45F7E59-A4B3-42E9-AB38-4339CD8B1373}" type="parTrans" cxnId="{56832DDE-B92C-4311-BD13-3EED8C2F0291}">
      <dgm:prSet/>
      <dgm:spPr/>
      <dgm:t>
        <a:bodyPr/>
        <a:lstStyle/>
        <a:p>
          <a:endParaRPr lang="fr-FR"/>
        </a:p>
      </dgm:t>
    </dgm:pt>
    <dgm:pt modelId="{AC0207D8-2D43-4699-A0A5-3CDC143DD7DE}" type="sibTrans" cxnId="{56832DDE-B92C-4311-BD13-3EED8C2F0291}">
      <dgm:prSet/>
      <dgm:spPr/>
      <dgm:t>
        <a:bodyPr/>
        <a:lstStyle/>
        <a:p>
          <a:endParaRPr lang="fr-FR"/>
        </a:p>
      </dgm:t>
    </dgm:pt>
    <dgm:pt modelId="{096A6648-4547-4A92-BC0E-1A46BFA6F841}">
      <dgm:prSet phldrT="[Texte]" custT="1"/>
      <dgm:spPr/>
      <dgm:t>
        <a:bodyPr/>
        <a:lstStyle/>
        <a:p>
          <a:r>
            <a:rPr lang="fr-FR" sz="2400" dirty="0" smtClean="0"/>
            <a:t>centres d’intérêt </a:t>
          </a:r>
        </a:p>
      </dgm:t>
    </dgm:pt>
    <dgm:pt modelId="{774DF988-1652-4407-8B3A-C86244204589}" type="parTrans" cxnId="{CCE045FF-F254-46D8-9E31-71B51A96F7A6}">
      <dgm:prSet/>
      <dgm:spPr/>
      <dgm:t>
        <a:bodyPr/>
        <a:lstStyle/>
        <a:p>
          <a:endParaRPr lang="fr-FR"/>
        </a:p>
      </dgm:t>
    </dgm:pt>
    <dgm:pt modelId="{EF277E6E-0BCB-4C95-A518-7D379BD0BD27}" type="sibTrans" cxnId="{CCE045FF-F254-46D8-9E31-71B51A96F7A6}">
      <dgm:prSet/>
      <dgm:spPr/>
      <dgm:t>
        <a:bodyPr/>
        <a:lstStyle/>
        <a:p>
          <a:endParaRPr lang="fr-FR"/>
        </a:p>
      </dgm:t>
    </dgm:pt>
    <dgm:pt modelId="{1F9D50B0-16FB-40B0-BD87-EB91CFCB456F}">
      <dgm:prSet custT="1"/>
      <dgm:spPr/>
      <dgm:t>
        <a:bodyPr/>
        <a:lstStyle/>
        <a:p>
          <a:r>
            <a:rPr lang="fr-FR" sz="2400" dirty="0" smtClean="0"/>
            <a:t>Modes d’apprentissage</a:t>
          </a:r>
          <a:endParaRPr lang="fr-FR" sz="2400" dirty="0"/>
        </a:p>
      </dgm:t>
    </dgm:pt>
    <dgm:pt modelId="{A4107759-BAE3-47EA-A04A-A806142FA2C9}" type="parTrans" cxnId="{3CD69FEC-D35D-4A4A-AA5A-31453B5941C8}">
      <dgm:prSet/>
      <dgm:spPr/>
      <dgm:t>
        <a:bodyPr/>
        <a:lstStyle/>
        <a:p>
          <a:endParaRPr lang="fr-FR"/>
        </a:p>
      </dgm:t>
    </dgm:pt>
    <dgm:pt modelId="{EC014E40-4E3D-47AE-9C9F-19BEB30464DE}" type="sibTrans" cxnId="{3CD69FEC-D35D-4A4A-AA5A-31453B5941C8}">
      <dgm:prSet/>
      <dgm:spPr/>
      <dgm:t>
        <a:bodyPr/>
        <a:lstStyle/>
        <a:p>
          <a:endParaRPr lang="fr-FR"/>
        </a:p>
      </dgm:t>
    </dgm:pt>
    <dgm:pt modelId="{D9A3EA4F-906F-45BB-A886-47C36DE84CBB}" type="pres">
      <dgm:prSet presAssocID="{7535AFC4-1110-43E3-B3A5-315E462477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4C9B28B-3F5D-450B-B059-64E0E1286818}" type="pres">
      <dgm:prSet presAssocID="{1895B585-8475-415A-95F6-3EBD07F07690}" presName="node" presStyleLbl="node1" presStyleIdx="0" presStyleCnt="3" custScaleX="155361" custScaleY="139421" custLinFactNeighborX="1460" custLinFactNeighborY="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B3DCB5-DB25-4728-AF5B-6F2C7C65F0AD}" type="pres">
      <dgm:prSet presAssocID="{AC0207D8-2D43-4699-A0A5-3CDC143DD7DE}" presName="sibTrans" presStyleCnt="0"/>
      <dgm:spPr/>
    </dgm:pt>
    <dgm:pt modelId="{D727C547-B293-4FBE-BB5F-BEF7FEEE6DF7}" type="pres">
      <dgm:prSet presAssocID="{096A6648-4547-4A92-BC0E-1A46BFA6F841}" presName="node" presStyleLbl="node1" presStyleIdx="1" presStyleCnt="3" custScaleX="309427" custScaleY="1369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908C2B-9442-4AE0-8FAF-7865DBA8C935}" type="pres">
      <dgm:prSet presAssocID="{EF277E6E-0BCB-4C95-A518-7D379BD0BD27}" presName="sibTrans" presStyleCnt="0"/>
      <dgm:spPr/>
    </dgm:pt>
    <dgm:pt modelId="{5986585E-500D-4DDE-BBE4-DE1B6C289A43}" type="pres">
      <dgm:prSet presAssocID="{1F9D50B0-16FB-40B0-BD87-EB91CFCB456F}" presName="node" presStyleLbl="node1" presStyleIdx="2" presStyleCnt="3" custScaleX="321225" custScaleY="1343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CE045FF-F254-46D8-9E31-71B51A96F7A6}" srcId="{7535AFC4-1110-43E3-B3A5-315E4624779C}" destId="{096A6648-4547-4A92-BC0E-1A46BFA6F841}" srcOrd="1" destOrd="0" parTransId="{774DF988-1652-4407-8B3A-C86244204589}" sibTransId="{EF277E6E-0BCB-4C95-A518-7D379BD0BD27}"/>
    <dgm:cxn modelId="{56832DDE-B92C-4311-BD13-3EED8C2F0291}" srcId="{7535AFC4-1110-43E3-B3A5-315E4624779C}" destId="{1895B585-8475-415A-95F6-3EBD07F07690}" srcOrd="0" destOrd="0" parTransId="{F45F7E59-A4B3-42E9-AB38-4339CD8B1373}" sibTransId="{AC0207D8-2D43-4699-A0A5-3CDC143DD7DE}"/>
    <dgm:cxn modelId="{A1FD31AF-0450-DD48-98AE-8927692917DE}" type="presOf" srcId="{1895B585-8475-415A-95F6-3EBD07F07690}" destId="{A4C9B28B-3F5D-450B-B059-64E0E1286818}" srcOrd="0" destOrd="0" presId="urn:microsoft.com/office/officeart/2005/8/layout/default#2"/>
    <dgm:cxn modelId="{3CD69FEC-D35D-4A4A-AA5A-31453B5941C8}" srcId="{7535AFC4-1110-43E3-B3A5-315E4624779C}" destId="{1F9D50B0-16FB-40B0-BD87-EB91CFCB456F}" srcOrd="2" destOrd="0" parTransId="{A4107759-BAE3-47EA-A04A-A806142FA2C9}" sibTransId="{EC014E40-4E3D-47AE-9C9F-19BEB30464DE}"/>
    <dgm:cxn modelId="{BE6F6B82-F037-E444-853B-2B31C2EE4648}" type="presOf" srcId="{7535AFC4-1110-43E3-B3A5-315E4624779C}" destId="{D9A3EA4F-906F-45BB-A886-47C36DE84CBB}" srcOrd="0" destOrd="0" presId="urn:microsoft.com/office/officeart/2005/8/layout/default#2"/>
    <dgm:cxn modelId="{31036D75-C160-2F4F-B26E-A4A157B428D3}" type="presOf" srcId="{096A6648-4547-4A92-BC0E-1A46BFA6F841}" destId="{D727C547-B293-4FBE-BB5F-BEF7FEEE6DF7}" srcOrd="0" destOrd="0" presId="urn:microsoft.com/office/officeart/2005/8/layout/default#2"/>
    <dgm:cxn modelId="{C88A0316-3619-EB45-A7C9-003B0C1D6C78}" type="presOf" srcId="{1F9D50B0-16FB-40B0-BD87-EB91CFCB456F}" destId="{5986585E-500D-4DDE-BBE4-DE1B6C289A43}" srcOrd="0" destOrd="0" presId="urn:microsoft.com/office/officeart/2005/8/layout/default#2"/>
    <dgm:cxn modelId="{640F51AA-9FC6-904F-9BD8-98BBAC61F8D4}" type="presParOf" srcId="{D9A3EA4F-906F-45BB-A886-47C36DE84CBB}" destId="{A4C9B28B-3F5D-450B-B059-64E0E1286818}" srcOrd="0" destOrd="0" presId="urn:microsoft.com/office/officeart/2005/8/layout/default#2"/>
    <dgm:cxn modelId="{B763DB6A-EBC4-F648-B4BE-71E66A1B540D}" type="presParOf" srcId="{D9A3EA4F-906F-45BB-A886-47C36DE84CBB}" destId="{85B3DCB5-DB25-4728-AF5B-6F2C7C65F0AD}" srcOrd="1" destOrd="0" presId="urn:microsoft.com/office/officeart/2005/8/layout/default#2"/>
    <dgm:cxn modelId="{3B67C4A5-5517-044B-8CA5-04846A2FCA8C}" type="presParOf" srcId="{D9A3EA4F-906F-45BB-A886-47C36DE84CBB}" destId="{D727C547-B293-4FBE-BB5F-BEF7FEEE6DF7}" srcOrd="2" destOrd="0" presId="urn:microsoft.com/office/officeart/2005/8/layout/default#2"/>
    <dgm:cxn modelId="{43259815-533D-B347-B3A5-1EE335848131}" type="presParOf" srcId="{D9A3EA4F-906F-45BB-A886-47C36DE84CBB}" destId="{3C908C2B-9442-4AE0-8FAF-7865DBA8C935}" srcOrd="3" destOrd="0" presId="urn:microsoft.com/office/officeart/2005/8/layout/default#2"/>
    <dgm:cxn modelId="{B2C23AA4-5297-FA4C-8CB0-BA59A49B3FF6}" type="presParOf" srcId="{D9A3EA4F-906F-45BB-A886-47C36DE84CBB}" destId="{5986585E-500D-4DDE-BBE4-DE1B6C289A43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F0AD72-D58E-457A-966C-DE82247DC63D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06586FB-638B-46B8-A9AD-5120C326BB72}">
      <dgm:prSet phldrT="[Texte]" custT="1"/>
      <dgm:spPr/>
      <dgm:t>
        <a:bodyPr/>
        <a:lstStyle/>
        <a:p>
          <a:r>
            <a:rPr lang="fr-FR" sz="2400" dirty="0" smtClean="0"/>
            <a:t>Les programmes</a:t>
          </a:r>
          <a:endParaRPr lang="fr-FR" sz="2400" dirty="0"/>
        </a:p>
      </dgm:t>
    </dgm:pt>
    <dgm:pt modelId="{346AC02D-6CD3-4702-8CFC-CEFE5D7BD603}" type="parTrans" cxnId="{BF1F0D3D-BA1A-4D11-B611-9A531F16C4FE}">
      <dgm:prSet/>
      <dgm:spPr/>
      <dgm:t>
        <a:bodyPr/>
        <a:lstStyle/>
        <a:p>
          <a:endParaRPr lang="fr-FR"/>
        </a:p>
      </dgm:t>
    </dgm:pt>
    <dgm:pt modelId="{85BED224-EB65-4813-91BA-CFAE26BFAB00}" type="sibTrans" cxnId="{BF1F0D3D-BA1A-4D11-B611-9A531F16C4FE}">
      <dgm:prSet/>
      <dgm:spPr/>
      <dgm:t>
        <a:bodyPr/>
        <a:lstStyle/>
        <a:p>
          <a:endParaRPr lang="fr-FR"/>
        </a:p>
      </dgm:t>
    </dgm:pt>
    <dgm:pt modelId="{BE1DA9E7-8789-4408-B03F-7424859C9C64}">
      <dgm:prSet phldrT="[Texte]" custT="1"/>
      <dgm:spPr/>
      <dgm:t>
        <a:bodyPr/>
        <a:lstStyle/>
        <a:p>
          <a:r>
            <a:rPr lang="fr-FR" sz="2400" dirty="0" smtClean="0"/>
            <a:t>Des objectifs finaux </a:t>
          </a:r>
        </a:p>
        <a:p>
          <a:r>
            <a:rPr lang="fr-FR" sz="2400" dirty="0" smtClean="0"/>
            <a:t>communs à tous</a:t>
          </a:r>
          <a:endParaRPr lang="fr-FR" sz="2400" dirty="0"/>
        </a:p>
      </dgm:t>
    </dgm:pt>
    <dgm:pt modelId="{9BDF9497-5B9B-4E39-9DE4-5DA2B790CA45}" type="parTrans" cxnId="{E6BF85C4-70FC-4EC9-BD53-49C7B5E1E738}">
      <dgm:prSet/>
      <dgm:spPr/>
      <dgm:t>
        <a:bodyPr/>
        <a:lstStyle/>
        <a:p>
          <a:endParaRPr lang="fr-FR"/>
        </a:p>
      </dgm:t>
    </dgm:pt>
    <dgm:pt modelId="{042959D9-860D-4BD0-87D2-59E73EA2A6AB}" type="sibTrans" cxnId="{E6BF85C4-70FC-4EC9-BD53-49C7B5E1E738}">
      <dgm:prSet/>
      <dgm:spPr/>
      <dgm:t>
        <a:bodyPr/>
        <a:lstStyle/>
        <a:p>
          <a:endParaRPr lang="fr-FR"/>
        </a:p>
      </dgm:t>
    </dgm:pt>
    <dgm:pt modelId="{BB3F36C6-8C06-4C4F-93F2-8293954749FE}">
      <dgm:prSet phldrT="[Texte]"/>
      <dgm:spPr/>
      <dgm:t>
        <a:bodyPr/>
        <a:lstStyle/>
        <a:p>
          <a:r>
            <a:rPr lang="fr-FR" dirty="0" smtClean="0"/>
            <a:t>Rendre autonome</a:t>
          </a:r>
          <a:endParaRPr lang="fr-FR" dirty="0"/>
        </a:p>
      </dgm:t>
    </dgm:pt>
    <dgm:pt modelId="{1A70975D-2611-4017-A0C8-A62DDD9104D4}" type="parTrans" cxnId="{D493FDE7-55F8-429F-A1CC-DAF78B5340AA}">
      <dgm:prSet/>
      <dgm:spPr/>
      <dgm:t>
        <a:bodyPr/>
        <a:lstStyle/>
        <a:p>
          <a:endParaRPr lang="fr-FR"/>
        </a:p>
      </dgm:t>
    </dgm:pt>
    <dgm:pt modelId="{347C171E-CA77-4F7A-8773-7A8CCF90E909}" type="sibTrans" cxnId="{D493FDE7-55F8-429F-A1CC-DAF78B5340AA}">
      <dgm:prSet/>
      <dgm:spPr/>
      <dgm:t>
        <a:bodyPr/>
        <a:lstStyle/>
        <a:p>
          <a:endParaRPr lang="fr-FR"/>
        </a:p>
      </dgm:t>
    </dgm:pt>
    <dgm:pt modelId="{A5E4C7C3-EED2-4190-8801-FDDE380E6382}" type="pres">
      <dgm:prSet presAssocID="{1BF0AD72-D58E-457A-966C-DE82247DC6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3B50602-05A6-4110-8876-E198F5618C8B}" type="pres">
      <dgm:prSet presAssocID="{906586FB-638B-46B8-A9AD-5120C326BB72}" presName="node" presStyleLbl="node1" presStyleIdx="0" presStyleCnt="3" custScaleX="289860" custScaleY="1739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D5B9D2-525C-4E85-8D20-E11C20214B5B}" type="pres">
      <dgm:prSet presAssocID="{85BED224-EB65-4813-91BA-CFAE26BFAB00}" presName="sibTrans" presStyleCnt="0"/>
      <dgm:spPr/>
    </dgm:pt>
    <dgm:pt modelId="{D6B28B72-88FA-4D3A-8371-098511C05F8B}" type="pres">
      <dgm:prSet presAssocID="{BE1DA9E7-8789-4408-B03F-7424859C9C64}" presName="node" presStyleLbl="node1" presStyleIdx="1" presStyleCnt="3" custScaleX="438169" custScaleY="1739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5DDAFA-C3BE-45B8-99EF-BA13E444C195}" type="pres">
      <dgm:prSet presAssocID="{042959D9-860D-4BD0-87D2-59E73EA2A6AB}" presName="sibTrans" presStyleCnt="0"/>
      <dgm:spPr/>
    </dgm:pt>
    <dgm:pt modelId="{89B84558-9846-41AB-B158-368F0EA4924A}" type="pres">
      <dgm:prSet presAssocID="{BB3F36C6-8C06-4C4F-93F2-8293954749FE}" presName="node" presStyleLbl="node1" presStyleIdx="2" presStyleCnt="3" custScaleX="279371" custScaleY="1739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A6CC675-21F2-2944-A2CB-E7AD80A45864}" type="presOf" srcId="{BE1DA9E7-8789-4408-B03F-7424859C9C64}" destId="{D6B28B72-88FA-4D3A-8371-098511C05F8B}" srcOrd="0" destOrd="0" presId="urn:microsoft.com/office/officeart/2005/8/layout/default#3"/>
    <dgm:cxn modelId="{E6BF85C4-70FC-4EC9-BD53-49C7B5E1E738}" srcId="{1BF0AD72-D58E-457A-966C-DE82247DC63D}" destId="{BE1DA9E7-8789-4408-B03F-7424859C9C64}" srcOrd="1" destOrd="0" parTransId="{9BDF9497-5B9B-4E39-9DE4-5DA2B790CA45}" sibTransId="{042959D9-860D-4BD0-87D2-59E73EA2A6AB}"/>
    <dgm:cxn modelId="{D493FDE7-55F8-429F-A1CC-DAF78B5340AA}" srcId="{1BF0AD72-D58E-457A-966C-DE82247DC63D}" destId="{BB3F36C6-8C06-4C4F-93F2-8293954749FE}" srcOrd="2" destOrd="0" parTransId="{1A70975D-2611-4017-A0C8-A62DDD9104D4}" sibTransId="{347C171E-CA77-4F7A-8773-7A8CCF90E909}"/>
    <dgm:cxn modelId="{BF1F0D3D-BA1A-4D11-B611-9A531F16C4FE}" srcId="{1BF0AD72-D58E-457A-966C-DE82247DC63D}" destId="{906586FB-638B-46B8-A9AD-5120C326BB72}" srcOrd="0" destOrd="0" parTransId="{346AC02D-6CD3-4702-8CFC-CEFE5D7BD603}" sibTransId="{85BED224-EB65-4813-91BA-CFAE26BFAB00}"/>
    <dgm:cxn modelId="{DE3B1D46-DF89-1347-AC5F-6A2D35B04EAF}" type="presOf" srcId="{906586FB-638B-46B8-A9AD-5120C326BB72}" destId="{B3B50602-05A6-4110-8876-E198F5618C8B}" srcOrd="0" destOrd="0" presId="urn:microsoft.com/office/officeart/2005/8/layout/default#3"/>
    <dgm:cxn modelId="{AE4D83FC-53C4-2748-AD28-18BE6D6C6A08}" type="presOf" srcId="{BB3F36C6-8C06-4C4F-93F2-8293954749FE}" destId="{89B84558-9846-41AB-B158-368F0EA4924A}" srcOrd="0" destOrd="0" presId="urn:microsoft.com/office/officeart/2005/8/layout/default#3"/>
    <dgm:cxn modelId="{1EB18F02-6148-2944-9E36-ECA66E2C2239}" type="presOf" srcId="{1BF0AD72-D58E-457A-966C-DE82247DC63D}" destId="{A5E4C7C3-EED2-4190-8801-FDDE380E6382}" srcOrd="0" destOrd="0" presId="urn:microsoft.com/office/officeart/2005/8/layout/default#3"/>
    <dgm:cxn modelId="{A0D43AA9-6C3B-D64A-A089-819658F11D76}" type="presParOf" srcId="{A5E4C7C3-EED2-4190-8801-FDDE380E6382}" destId="{B3B50602-05A6-4110-8876-E198F5618C8B}" srcOrd="0" destOrd="0" presId="urn:microsoft.com/office/officeart/2005/8/layout/default#3"/>
    <dgm:cxn modelId="{1CEEF678-A4A0-EF41-8804-9C82DFD24F07}" type="presParOf" srcId="{A5E4C7C3-EED2-4190-8801-FDDE380E6382}" destId="{15D5B9D2-525C-4E85-8D20-E11C20214B5B}" srcOrd="1" destOrd="0" presId="urn:microsoft.com/office/officeart/2005/8/layout/default#3"/>
    <dgm:cxn modelId="{375A373E-FDC6-A04E-AEA3-220972F95529}" type="presParOf" srcId="{A5E4C7C3-EED2-4190-8801-FDDE380E6382}" destId="{D6B28B72-88FA-4D3A-8371-098511C05F8B}" srcOrd="2" destOrd="0" presId="urn:microsoft.com/office/officeart/2005/8/layout/default#3"/>
    <dgm:cxn modelId="{719A7AC2-A9BE-2248-832B-BCF0BDE21D36}" type="presParOf" srcId="{A5E4C7C3-EED2-4190-8801-FDDE380E6382}" destId="{525DDAFA-C3BE-45B8-99EF-BA13E444C195}" srcOrd="3" destOrd="0" presId="urn:microsoft.com/office/officeart/2005/8/layout/default#3"/>
    <dgm:cxn modelId="{C64F0177-73D5-0B46-928F-D18399AEABAB}" type="presParOf" srcId="{A5E4C7C3-EED2-4190-8801-FDDE380E6382}" destId="{89B84558-9846-41AB-B158-368F0EA4924A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2BC07D0-89FA-3E49-9C85-1C6AF6798CD7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011BCB8-640A-764D-8717-094DBBB5BD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164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FBFBE5-BAE4-0D47-9491-8D8F74EF745B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6F24A0-5547-EA44-A81C-F4580052ED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895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6F24A0-5547-EA44-A81C-F4580052ED8F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420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évaluation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what I did well / I will (need to) work on 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baseline="0" dirty="0" smtClean="0"/>
              <a:t>EXIT </a:t>
            </a:r>
            <a:r>
              <a:rPr lang="fr-FR" b="1" baseline="0" dirty="0" err="1" smtClean="0"/>
              <a:t>cards</a:t>
            </a:r>
            <a:r>
              <a:rPr lang="fr-FR" b="1" baseline="0" dirty="0" smtClean="0"/>
              <a:t> </a:t>
            </a:r>
            <a:r>
              <a:rPr lang="fr-FR" baseline="0" dirty="0" smtClean="0"/>
              <a:t>rendues par les élèves à la fin du cours (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I </a:t>
            </a:r>
            <a:r>
              <a:rPr lang="fr-FR" baseline="0" dirty="0" err="1" smtClean="0"/>
              <a:t>learned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understood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didn’t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understand</a:t>
            </a:r>
            <a:r>
              <a:rPr lang="fr-FR" baseline="0" dirty="0" smtClean="0"/>
              <a:t>...) OU une question et doivent y répondre en sortant, peut se préparer à deux…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L’idée est de regarder les élèves et de voir comment il apprend, comment il comprend, etc.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Do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understand</a:t>
            </a:r>
            <a:r>
              <a:rPr lang="fr-FR" baseline="0" dirty="0" smtClean="0"/>
              <a:t> ? est une question qui opératoire du point de vue pédagogique.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Expérimentation des </a:t>
            </a:r>
            <a:r>
              <a:rPr lang="fr-FR" i="1" baseline="0" dirty="0" err="1" smtClean="0"/>
              <a:t>cups</a:t>
            </a:r>
            <a:r>
              <a:rPr lang="fr-FR" i="1" baseline="0" dirty="0" smtClean="0"/>
              <a:t> </a:t>
            </a:r>
            <a:r>
              <a:rPr lang="fr-FR" baseline="0" dirty="0" smtClean="0"/>
              <a:t>(vert je comprends, rouge, je suis perdu)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Ne pas avoir peur d’expérimenter, la première fois, cela marchera moyen mais les élèves doivent s’habituer.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Ne pas s’appuyer sur ceux qui parlent spontanément et interroger systématiquement tout le monde, peut dire qu’il ne sait pas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81469-1A27-4830-8ACE-D0CDC2DEF716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640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81469-1A27-4830-8ACE-D0CDC2DEF716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17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81469-1A27-4830-8ACE-D0CDC2DEF71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042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81469-1A27-4830-8ACE-D0CDC2DEF716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17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81469-1A27-4830-8ACE-D0CDC2DEF71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17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81469-1A27-4830-8ACE-D0CDC2DEF716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727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81469-1A27-4830-8ACE-D0CDC2DEF716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15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81469-1A27-4830-8ACE-D0CDC2DEF716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631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81469-1A27-4830-8ACE-D0CDC2DEF716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668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81469-1A27-4830-8ACE-D0CDC2DEF71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14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F9097-3520-A749-A4A2-01F7A68AB99B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EA2AE-465E-0644-9D7B-556FCDAE8E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418D-7553-6E44-89B1-37C52F7FB4C2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4CFAB-4FF7-854D-867B-645BB8247F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0FD95-8C8C-9D47-BFA9-1ABBBF2837FD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AF444-0B4A-4645-BE31-768F0691D5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9115D-08D0-CD45-AC01-0A5BB6CDB306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568C7-B2DA-3543-B05A-5490152DF4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12676-B387-1F44-9120-2125D5EF07D1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96CB-7AB5-7E41-AE66-50A1DB064A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65097-36CC-CC47-8F98-E6EC03DA2696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5A77A-46D4-7941-B748-2379B19912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1772-9C16-5043-A20C-10BC82BFD64F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19A6-E775-9940-A96C-79B1BA25AA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C84E-DFF3-B141-A1E7-CF01FD53586C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53B51-200E-FB49-8238-CD9E9EFBEB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79402-EC72-6747-9360-7125D1351F8B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D89B-5611-3F44-B8B6-03701E8A04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6D749-6549-4044-8D5C-D007CF134869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C56E8-2CA7-614A-BB0A-8EC269B3C9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19365-A7C6-AE4F-9FF6-A79A3D3F268F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CD921-D46A-5647-86A6-8610559C33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CDAF-C10A-E848-95A1-28E18AFDA0B2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ADE00-FBE5-C443-B27E-E64B19D227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ACFB-C1FE-E345-95B4-1E0BBFA7F1F8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3C9EA-490D-0F4C-BAED-C1451FD23C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BDCB-6CC3-1D4A-8904-972467358A30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97C0B-04D2-BD48-A7CC-327F8047F2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9487-25F5-9F47-B9C3-97D22A690561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FE0F8-57F9-1943-B9AD-EBEBA078B7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5C48-34C7-AA4C-8EC8-CC190CCC9B7A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7A3BE-E77F-A443-8EC7-8ED174E7B6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FB394-74EA-F049-A989-F8ED093C2F16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D9A57-3BD6-E044-ABCA-D684C1FC62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CDD1-A693-1F40-BD91-F557D091028E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B9A0E-3F3D-AF4A-B941-937C1C608C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9515F-2768-614D-BC05-C848BFFF904E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866B8-8A2A-3846-B887-9BF639E140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ABFB8-EA7B-164A-96D0-4D739D1BDDFE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3980-1A01-EF44-8389-F3B4AFCDC5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6227-C0F8-A040-9382-6930209A6223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8E3F-3DF2-9746-B008-B3C17734D3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B8A32-8A1E-DD4F-A379-47C32C91F1F9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2CBDE-288F-E641-A62A-7DD21BA3FA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331AA01-6C63-754F-8F6C-4E0F1B3378CA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40D0509-726E-CD4B-8A0D-F3890FBF72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4" charset="-128"/>
          <a:cs typeface="ＭＳ Ｐゴシック" pitchFamily="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433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C281D2C-88AC-7848-A2AC-9304A891B71B}" type="datetime1">
              <a:rPr lang="fr-FR"/>
              <a:pPr>
                <a:defRPr/>
              </a:pPr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E736503-9564-9F43-AD93-AAFEDA9F71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4" charset="-128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ti.ac-creteil.fr/IMG/pdf/Mthodologie_de_l_expos_Jambin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it.co.u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vt.ac-versailles.fr/spip.php?article785" TargetMode="External"/><Relationship Id="rId3" Type="http://schemas.openxmlformats.org/officeDocument/2006/relationships/hyperlink" Target="http://www.teachit.co.uk/home" TargetMode="External"/><Relationship Id="rId7" Type="http://schemas.openxmlformats.org/officeDocument/2006/relationships/hyperlink" Target="http://www.emilangues.education.fr/le-coin-des/enseignants/portail-p-dagogique-avec-des-ressources-pour-la-dnl-svt" TargetMode="External"/><Relationship Id="rId2" Type="http://schemas.openxmlformats.org/officeDocument/2006/relationships/hyperlink" Target="https://fr.pinterest.com/http:/www.teachit.co.uk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uscol.education.fr/svt/enseigner/ressources-par-dispositif-et-enseignement/ouverture-a-linternational/enseigner-en-dnl-discipline-non-linguistique.html" TargetMode="External"/><Relationship Id="rId11" Type="http://schemas.openxmlformats.org/officeDocument/2006/relationships/hyperlink" Target="http://teach.com/what/teachers-teach/learning-styles" TargetMode="External"/><Relationship Id="rId5" Type="http://schemas.openxmlformats.org/officeDocument/2006/relationships/hyperlink" Target="http://eduscol.education.fr/cid45678/cadre-europeen-commun-de-reference-cecrl.html" TargetMode="External"/><Relationship Id="rId10" Type="http://schemas.openxmlformats.org/officeDocument/2006/relationships/hyperlink" Target="https://www.mindtools.com/mnemlsty.html%20/" TargetMode="External"/><Relationship Id="rId4" Type="http://schemas.openxmlformats.org/officeDocument/2006/relationships/hyperlink" Target="http://dylanwiliam.org/Dylan_Wiliams_website/Welcome.html" TargetMode="External"/><Relationship Id="rId9" Type="http://schemas.openxmlformats.org/officeDocument/2006/relationships/hyperlink" Target="https://pedagogie.ac-reunion.fr/svt/enseigner-les-svt/les-svt-et/dnl-euro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ctrTitle"/>
          </p:nvPr>
        </p:nvSpPr>
        <p:spPr>
          <a:xfrm>
            <a:off x="2916238" y="1773238"/>
            <a:ext cx="6119812" cy="2376487"/>
          </a:xfrm>
        </p:spPr>
        <p:txBody>
          <a:bodyPr/>
          <a:lstStyle/>
          <a:p>
            <a:pPr eaLnBrk="1" hangingPunct="1"/>
            <a:r>
              <a:rPr lang="fr-FR" sz="5400" b="1" dirty="0" smtClean="0">
                <a:solidFill>
                  <a:schemeClr val="bg1"/>
                </a:solidFill>
                <a:latin typeface="Arial" pitchFamily="4" charset="0"/>
                <a:ea typeface="Arial" pitchFamily="4" charset="0"/>
                <a:cs typeface="Arial" pitchFamily="4" charset="0"/>
              </a:rPr>
              <a:t>DNL SVT Anglais</a:t>
            </a:r>
            <a:endParaRPr lang="fr-FR" sz="5400" b="1" dirty="0">
              <a:solidFill>
                <a:srgbClr val="BFBFBF"/>
              </a:solidFill>
              <a:latin typeface="Arial" pitchFamily="4" charset="0"/>
              <a:ea typeface="Arial" pitchFamily="4" charset="0"/>
              <a:cs typeface="Arial" pitchFamily="4" charset="0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2438400" y="4495800"/>
            <a:ext cx="6400800" cy="1905000"/>
          </a:xfrm>
        </p:spPr>
        <p:txBody>
          <a:bodyPr/>
          <a:lstStyle/>
          <a:p>
            <a:r>
              <a:rPr lang="fr-FR" dirty="0" smtClean="0"/>
              <a:t>Mercredi 13 avril 2016</a:t>
            </a:r>
          </a:p>
          <a:p>
            <a:r>
              <a:rPr lang="fr-FR" dirty="0" smtClean="0"/>
              <a:t>Lycée Louis le Grand PARIS</a:t>
            </a:r>
          </a:p>
          <a:p>
            <a:endParaRPr lang="fr-FR" sz="1800" dirty="0" smtClean="0"/>
          </a:p>
          <a:p>
            <a:r>
              <a:rPr lang="fr-FR" sz="1800" dirty="0" smtClean="0"/>
              <a:t>R. ALIMI IA-IPR Anglais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fr-FR" sz="3200" b="1" i="1" dirty="0" err="1" smtClean="0">
                <a:solidFill>
                  <a:srgbClr val="376092"/>
                </a:solidFill>
                <a:latin typeface="Arial"/>
                <a:cs typeface="Arial"/>
              </a:rPr>
              <a:t>Graphic</a:t>
            </a:r>
            <a:r>
              <a:rPr lang="fr-FR" sz="3200" b="1" i="1" dirty="0" smtClean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lang="fr-FR" sz="3200" b="1" i="1" dirty="0" err="1" smtClean="0">
                <a:solidFill>
                  <a:srgbClr val="376092"/>
                </a:solidFill>
                <a:latin typeface="Arial"/>
                <a:cs typeface="Arial"/>
              </a:rPr>
              <a:t>organizers</a:t>
            </a:r>
            <a:r>
              <a:rPr lang="fr-FR" sz="3200" b="1" i="1" dirty="0" smtClean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lang="fr-FR" sz="3200" b="1" dirty="0" smtClean="0">
                <a:solidFill>
                  <a:srgbClr val="376092"/>
                </a:solidFill>
                <a:latin typeface="Arial"/>
                <a:cs typeface="Arial"/>
              </a:rPr>
              <a:t>(1)</a:t>
            </a:r>
            <a:endParaRPr lang="fr-FR" sz="32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43000"/>
            <a:ext cx="4689537" cy="5511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274639"/>
            <a:ext cx="8991600" cy="668556"/>
          </a:xfrm>
        </p:spPr>
        <p:txBody>
          <a:bodyPr/>
          <a:lstStyle/>
          <a:p>
            <a:r>
              <a:rPr lang="fr-FR" sz="32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Graphic</a:t>
            </a:r>
            <a:r>
              <a:rPr lang="fr-FR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Organizers</a:t>
            </a:r>
            <a:r>
              <a:rPr lang="fr-FR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(2)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914400"/>
            <a:ext cx="5638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7794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2"/>
          </a:xfrm>
        </p:spPr>
        <p:txBody>
          <a:bodyPr/>
          <a:lstStyle/>
          <a:p>
            <a:r>
              <a:rPr lang="fr-FR" sz="36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32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resentations</a:t>
            </a:r>
            <a:r>
              <a:rPr lang="fr-FR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(1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/>
          <a:lstStyle/>
          <a:p>
            <a:pPr lvl="2">
              <a:buNone/>
            </a:pPr>
            <a:endParaRPr lang="fr-FR" dirty="0" smtClean="0"/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33400" y="1752600"/>
          <a:ext cx="8077200" cy="4719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4724400"/>
              </a:tblGrid>
              <a:tr h="423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Etapes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Compétences</a:t>
                      </a:r>
                      <a:r>
                        <a:rPr lang="fr-FR" baseline="0" dirty="0" smtClean="0"/>
                        <a:t> à développer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  <a:tr h="1366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1. </a:t>
                      </a:r>
                      <a:r>
                        <a:rPr lang="fr-FR" u="sng" dirty="0" smtClean="0"/>
                        <a:t>Définition d’une problématique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dirty="0" smtClean="0"/>
                        <a:t>- Trier</a:t>
                      </a:r>
                      <a:r>
                        <a:rPr lang="fr-FR" baseline="0" dirty="0" smtClean="0"/>
                        <a:t> l’ensemble des questions pour limiter le champ.</a:t>
                      </a:r>
                    </a:p>
                    <a:p>
                      <a:pPr algn="just"/>
                      <a:r>
                        <a:rPr lang="fr-FR" baseline="0" dirty="0" smtClean="0"/>
                        <a:t>- Savoir établir des relations causales</a:t>
                      </a:r>
                    </a:p>
                    <a:p>
                      <a:pPr algn="just"/>
                      <a:r>
                        <a:rPr lang="fr-FR" baseline="0" dirty="0" smtClean="0"/>
                        <a:t>- Compétences linguistiques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1562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2. </a:t>
                      </a:r>
                      <a:r>
                        <a:rPr lang="fr-FR" u="sng" dirty="0" smtClean="0"/>
                        <a:t>Recherche documentaire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dirty="0" smtClean="0"/>
                        <a:t>- Savoir identifier et questionner les sources</a:t>
                      </a:r>
                    </a:p>
                    <a:p>
                      <a:pPr algn="just"/>
                      <a:r>
                        <a:rPr lang="fr-FR" dirty="0" smtClean="0"/>
                        <a:t>- Savoir repérer l’information utile (conjonction</a:t>
                      </a:r>
                      <a:r>
                        <a:rPr lang="fr-FR" baseline="0" dirty="0" smtClean="0"/>
                        <a:t> de </a:t>
                      </a:r>
                      <a:r>
                        <a:rPr lang="fr-FR" i="1" baseline="0" dirty="0" err="1" smtClean="0"/>
                        <a:t>skimming</a:t>
                      </a:r>
                      <a:r>
                        <a:rPr lang="fr-FR" i="1" baseline="0" dirty="0" smtClean="0"/>
                        <a:t> </a:t>
                      </a:r>
                      <a:r>
                        <a:rPr lang="fr-FR" baseline="0" dirty="0" smtClean="0"/>
                        <a:t>et de </a:t>
                      </a:r>
                      <a:r>
                        <a:rPr lang="fr-FR" i="1" baseline="0" dirty="0" smtClean="0"/>
                        <a:t>scanning</a:t>
                      </a:r>
                      <a:r>
                        <a:rPr lang="fr-FR" baseline="0" dirty="0" smtClean="0"/>
                        <a:t>)</a:t>
                      </a:r>
                      <a:endParaRPr lang="fr-FR" dirty="0" smtClean="0"/>
                    </a:p>
                    <a:p>
                      <a:pPr algn="just"/>
                      <a:r>
                        <a:rPr lang="fr-FR" dirty="0" smtClean="0"/>
                        <a:t>- Identifier ce qui relève de l’information / de l’opinion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1366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3. </a:t>
                      </a:r>
                      <a:r>
                        <a:rPr lang="fr-FR" u="sng" dirty="0" smtClean="0"/>
                        <a:t>Prise</a:t>
                      </a:r>
                      <a:r>
                        <a:rPr lang="fr-FR" u="sng" baseline="0" dirty="0" smtClean="0"/>
                        <a:t> de notes préparatoires / réduction</a:t>
                      </a:r>
                      <a:endParaRPr lang="fr-FR" u="sng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dirty="0" smtClean="0"/>
                        <a:t>- Conserver l’essentiel</a:t>
                      </a:r>
                      <a:r>
                        <a:rPr lang="fr-FR" baseline="0" dirty="0" smtClean="0"/>
                        <a:t> et le transcrire sous forme épurée</a:t>
                      </a:r>
                    </a:p>
                    <a:p>
                      <a:pPr algn="just"/>
                      <a:r>
                        <a:rPr lang="fr-FR" baseline="0" dirty="0" smtClean="0"/>
                        <a:t>- Compétences linguistiques (réduire, données chiffrées, etc.)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28600" y="1066801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Diapositives qui reprennent en partie l’article de 2006 d ’ A. </a:t>
            </a:r>
            <a:r>
              <a:rPr lang="fr-FR" sz="1200" dirty="0" err="1" smtClean="0"/>
              <a:t>Jambin</a:t>
            </a:r>
            <a:r>
              <a:rPr lang="fr-FR" sz="1200" dirty="0" smtClean="0"/>
              <a:t> (IA-IPR d’anglais à Toulouse à ce moment-là, à la retraite aujourd’hui). Article consultable dans son intégralité à </a:t>
            </a:r>
            <a:r>
              <a:rPr lang="fr-FR" sz="1200" dirty="0" smtClean="0">
                <a:hlinkClick r:id="rId3"/>
              </a:rPr>
              <a:t>http://sti.ac-creteil.fr/IMG/pdf/Mthodologie_de_l_expos_Jambin.pdf</a:t>
            </a:r>
            <a:r>
              <a:rPr lang="fr-FR" sz="1200" dirty="0" smtClean="0"/>
              <a:t>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352019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39762"/>
          </a:xfrm>
        </p:spPr>
        <p:txBody>
          <a:bodyPr/>
          <a:lstStyle/>
          <a:p>
            <a:r>
              <a:rPr lang="fr-FR" sz="32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Presentations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(2)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295399"/>
            <a:ext cx="8686800" cy="5101511"/>
          </a:xfrm>
        </p:spPr>
        <p:txBody>
          <a:bodyPr/>
          <a:lstStyle/>
          <a:p>
            <a:pPr lvl="2">
              <a:buNone/>
            </a:pPr>
            <a:endParaRPr lang="fr-FR" dirty="0" smtClean="0"/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381000" y="1143000"/>
          <a:ext cx="83820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5486400"/>
              </a:tblGrid>
              <a:tr h="680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Etapes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Compétences</a:t>
                      </a:r>
                      <a:r>
                        <a:rPr lang="fr-FR" baseline="0" dirty="0" smtClean="0"/>
                        <a:t> à développer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  <a:tr h="1377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4. </a:t>
                      </a:r>
                      <a:r>
                        <a:rPr lang="fr-FR" u="sng" dirty="0" smtClean="0"/>
                        <a:t>Mise en forme du contenu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- Ordonner les notes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- Hiérarchiser l’information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- Organiser de façon cohérence en faisant un plan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- Définir des articulations dans le propos 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304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5. </a:t>
                      </a:r>
                      <a:r>
                        <a:rPr lang="fr-FR" u="sng" dirty="0" smtClean="0"/>
                        <a:t>Gestion de l’attention de l’auditoire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 Rendre clair le propos en soulignant les articulations</a:t>
                      </a:r>
                    </a:p>
                    <a:p>
                      <a:r>
                        <a:rPr lang="fr-FR" dirty="0" smtClean="0"/>
                        <a:t>- Savoir</a:t>
                      </a:r>
                      <a:r>
                        <a:rPr lang="fr-FR" baseline="0" dirty="0" smtClean="0"/>
                        <a:t> s’exprimer à partir de notes</a:t>
                      </a:r>
                    </a:p>
                    <a:p>
                      <a:r>
                        <a:rPr lang="fr-FR" baseline="0" dirty="0" smtClean="0"/>
                        <a:t>- Maîtriser le lexique indispensables et savoir l’expliciter</a:t>
                      </a:r>
                    </a:p>
                    <a:p>
                      <a:r>
                        <a:rPr lang="fr-FR" baseline="0" dirty="0" smtClean="0"/>
                        <a:t>- Savoir reformuler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- Faire des synthèses et</a:t>
                      </a:r>
                      <a:r>
                        <a:rPr lang="fr-FR" baseline="0" dirty="0" smtClean="0"/>
                        <a:t> des </a:t>
                      </a:r>
                      <a:r>
                        <a:rPr lang="fr-FR" i="1" baseline="0" dirty="0" err="1" smtClean="0"/>
                        <a:t>recaps</a:t>
                      </a:r>
                      <a:endParaRPr lang="fr-FR" i="1" baseline="0" dirty="0" smtClean="0"/>
                    </a:p>
                    <a:p>
                      <a:r>
                        <a:rPr lang="fr-FR" baseline="0" dirty="0" smtClean="0"/>
                        <a:t>- Maîtrise du débit</a:t>
                      </a:r>
                    </a:p>
                    <a:p>
                      <a:r>
                        <a:rPr lang="fr-FR" baseline="0" dirty="0" smtClean="0"/>
                        <a:t>- Maîtrise du code de l’oral : mimiques, gestuelle, contact oculaire, reprises, répétitions, etc.</a:t>
                      </a:r>
                    </a:p>
                    <a:p>
                      <a:r>
                        <a:rPr lang="fr-FR" baseline="0" dirty="0" smtClean="0"/>
                        <a:t>- Rendre l’auditoire actif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019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fr-FR" sz="32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Presentations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(3)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14400"/>
            <a:ext cx="7086598" cy="50292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10200" y="6019800"/>
            <a:ext cx="2483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Source : </a:t>
            </a:r>
            <a:r>
              <a:rPr lang="fr-FR" sz="1600" i="1" dirty="0" smtClean="0">
                <a:hlinkClick r:id="rId3"/>
              </a:rPr>
              <a:t>www.teachit.co.uk</a:t>
            </a:r>
            <a:endParaRPr lang="fr-FR" sz="1600" i="1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fr-FR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Group </a:t>
            </a:r>
            <a:r>
              <a:rPr lang="fr-FR" sz="32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Work</a:t>
            </a:r>
            <a:r>
              <a:rPr lang="fr-FR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(1)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799"/>
          </a:xfrm>
        </p:spPr>
        <p:txBody>
          <a:bodyPr/>
          <a:lstStyle/>
          <a:p>
            <a:pPr algn="just"/>
            <a:r>
              <a:rPr lang="fr-FR" u="sng" dirty="0" smtClean="0">
                <a:solidFill>
                  <a:srgbClr val="0000FF"/>
                </a:solidFill>
              </a:rPr>
              <a:t>Objectifs généraux possibles</a:t>
            </a:r>
            <a:r>
              <a:rPr lang="fr-FR" dirty="0" smtClean="0">
                <a:solidFill>
                  <a:srgbClr val="0000FF"/>
                </a:solidFill>
              </a:rPr>
              <a:t> : </a:t>
            </a:r>
          </a:p>
          <a:p>
            <a:pPr lvl="1" algn="just"/>
            <a:r>
              <a:rPr lang="fr-FR" dirty="0" smtClean="0"/>
              <a:t>Différenciation</a:t>
            </a:r>
          </a:p>
          <a:p>
            <a:pPr lvl="1" algn="just"/>
            <a:r>
              <a:rPr lang="fr-FR" dirty="0" smtClean="0"/>
              <a:t>Collaboration, respect d’autrui, etc.</a:t>
            </a:r>
          </a:p>
          <a:p>
            <a:pPr lvl="1" algn="just">
              <a:buNone/>
            </a:pPr>
            <a:endParaRPr lang="fr-FR" dirty="0" smtClean="0"/>
          </a:p>
          <a:p>
            <a:pPr algn="just"/>
            <a:r>
              <a:rPr lang="fr-FR" u="sng" dirty="0" smtClean="0">
                <a:solidFill>
                  <a:srgbClr val="0000FF"/>
                </a:solidFill>
              </a:rPr>
              <a:t>Des questions préalables</a:t>
            </a:r>
            <a:r>
              <a:rPr lang="fr-FR" dirty="0" smtClean="0">
                <a:solidFill>
                  <a:srgbClr val="0000FF"/>
                </a:solidFill>
              </a:rPr>
              <a:t> : </a:t>
            </a:r>
          </a:p>
          <a:p>
            <a:pPr lvl="1" algn="just"/>
            <a:r>
              <a:rPr lang="fr-FR" dirty="0" smtClean="0"/>
              <a:t>Moment dans la séquence ? </a:t>
            </a:r>
          </a:p>
          <a:p>
            <a:pPr lvl="1" algn="just"/>
            <a:r>
              <a:rPr lang="fr-FR" dirty="0" smtClean="0"/>
              <a:t>Durée ? </a:t>
            </a:r>
          </a:p>
          <a:p>
            <a:pPr lvl="1" algn="just"/>
            <a:r>
              <a:rPr lang="fr-FR" dirty="0" smtClean="0"/>
              <a:t>Activité ? </a:t>
            </a:r>
          </a:p>
          <a:p>
            <a:pPr lvl="1" algn="just"/>
            <a:r>
              <a:rPr lang="fr-FR" dirty="0" smtClean="0"/>
              <a:t>Constitution des groupes ?</a:t>
            </a:r>
            <a:r>
              <a:rPr lang="fr-FR" dirty="0"/>
              <a:t> </a:t>
            </a:r>
            <a:r>
              <a:rPr lang="fr-FR" dirty="0" smtClean="0"/>
              <a:t>Rôle / Tâche </a:t>
            </a:r>
            <a:r>
              <a:rPr lang="fr-FR" dirty="0"/>
              <a:t>de chacun </a:t>
            </a:r>
            <a:r>
              <a:rPr lang="fr-FR" dirty="0" smtClean="0"/>
              <a:t>?</a:t>
            </a:r>
          </a:p>
          <a:p>
            <a:pPr lvl="1" algn="just"/>
            <a:r>
              <a:rPr lang="fr-FR" dirty="0" smtClean="0"/>
              <a:t>Objectifs linguistiques ?</a:t>
            </a:r>
          </a:p>
          <a:p>
            <a:pPr marL="457200" lvl="1" indent="0" algn="just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93212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910"/>
          </a:xfrm>
        </p:spPr>
        <p:txBody>
          <a:bodyPr/>
          <a:lstStyle/>
          <a:p>
            <a:r>
              <a:rPr lang="fr-FR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Group </a:t>
            </a:r>
            <a:r>
              <a:rPr lang="fr-FR" sz="32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Work</a:t>
            </a:r>
            <a:r>
              <a:rPr lang="fr-FR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(2)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1687" y="1036578"/>
            <a:ext cx="8425113" cy="5508601"/>
          </a:xfrm>
        </p:spPr>
        <p:txBody>
          <a:bodyPr/>
          <a:lstStyle/>
          <a:p>
            <a:r>
              <a:rPr lang="fr-FR" sz="2800" dirty="0" smtClean="0">
                <a:solidFill>
                  <a:srgbClr val="0000FF"/>
                </a:solidFill>
              </a:rPr>
              <a:t>MOMENT et DUREE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00FF"/>
                </a:solidFill>
              </a:rPr>
              <a:t>ACTIVITES</a:t>
            </a:r>
            <a:endParaRPr lang="fr-FR" dirty="0">
              <a:solidFill>
                <a:srgbClr val="0000FF"/>
              </a:solidFill>
            </a:endParaRPr>
          </a:p>
          <a:p>
            <a:pPr lvl="1"/>
            <a:r>
              <a:rPr lang="fr-FR" dirty="0" smtClean="0"/>
              <a:t>Pratique plus ou moins guidée</a:t>
            </a:r>
          </a:p>
          <a:p>
            <a:pPr lvl="1"/>
            <a:r>
              <a:rPr lang="fr-FR" dirty="0" smtClean="0"/>
              <a:t>Productions collectives écrites ou orales</a:t>
            </a:r>
          </a:p>
          <a:p>
            <a:pPr lvl="1"/>
            <a:r>
              <a:rPr lang="fr-FR" dirty="0" smtClean="0"/>
              <a:t>Recherches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FF"/>
                </a:solidFill>
              </a:rPr>
              <a:t>MODALITES</a:t>
            </a:r>
          </a:p>
          <a:p>
            <a:pPr lvl="1"/>
            <a:r>
              <a:rPr lang="fr-FR" dirty="0"/>
              <a:t>Lancement collectif</a:t>
            </a:r>
          </a:p>
          <a:p>
            <a:pPr lvl="1"/>
            <a:r>
              <a:rPr lang="fr-FR" dirty="0" smtClean="0"/>
              <a:t>Du </a:t>
            </a:r>
            <a:r>
              <a:rPr lang="fr-FR" i="1" dirty="0" smtClean="0"/>
              <a:t>pair </a:t>
            </a:r>
            <a:r>
              <a:rPr lang="fr-FR" i="1" dirty="0" err="1" smtClean="0"/>
              <a:t>work</a:t>
            </a:r>
            <a:r>
              <a:rPr lang="fr-FR" i="1" dirty="0" smtClean="0"/>
              <a:t> </a:t>
            </a:r>
            <a:r>
              <a:rPr lang="fr-FR" dirty="0" smtClean="0"/>
              <a:t>aux activités de 3 à 5 élèves. Ex : </a:t>
            </a:r>
            <a:r>
              <a:rPr lang="fr-FR" i="1" dirty="0" err="1" smtClean="0"/>
              <a:t>Think</a:t>
            </a:r>
            <a:r>
              <a:rPr lang="fr-FR" i="1" dirty="0" smtClean="0"/>
              <a:t>-Pair-Share</a:t>
            </a:r>
            <a:r>
              <a:rPr lang="fr-FR" dirty="0" smtClean="0"/>
              <a:t>,</a:t>
            </a:r>
            <a:r>
              <a:rPr lang="fr-FR" i="1" dirty="0" smtClean="0"/>
              <a:t> </a:t>
            </a:r>
            <a:r>
              <a:rPr lang="fr-FR" i="1" dirty="0" err="1" smtClean="0"/>
              <a:t>jigsaw</a:t>
            </a:r>
            <a:endParaRPr lang="fr-FR" i="1" dirty="0" smtClean="0"/>
          </a:p>
          <a:p>
            <a:pPr lvl="1"/>
            <a:r>
              <a:rPr lang="fr-FR" dirty="0" smtClean="0"/>
              <a:t>Des rôles précis : chacun est utile au collectif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FF"/>
                </a:solidFill>
              </a:rPr>
              <a:t>OBJECTIFS LINGUISTIQUES</a:t>
            </a:r>
          </a:p>
        </p:txBody>
      </p:sp>
    </p:spTree>
    <p:extLst>
      <p:ext uri="{BB962C8B-B14F-4D97-AF65-F5344CB8AC3E}">
        <p14:creationId xmlns:p14="http://schemas.microsoft.com/office/powerpoint/2010/main" val="2311271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60078"/>
          </a:xfrm>
        </p:spPr>
        <p:txBody>
          <a:bodyPr/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Evaluer POUR enseigner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5829" y="1034718"/>
            <a:ext cx="8370971" cy="5522493"/>
          </a:xfrm>
        </p:spPr>
        <p:txBody>
          <a:bodyPr/>
          <a:lstStyle/>
          <a:p>
            <a:r>
              <a:rPr lang="fr-FR" dirty="0" smtClean="0"/>
              <a:t>Evaluation diagnostique, formative </a:t>
            </a:r>
          </a:p>
          <a:p>
            <a:r>
              <a:rPr lang="fr-FR" dirty="0" smtClean="0"/>
              <a:t>Sous des formes variées :</a:t>
            </a:r>
          </a:p>
          <a:p>
            <a:pPr lvl="1"/>
            <a:r>
              <a:rPr lang="fr-FR" dirty="0" smtClean="0"/>
              <a:t>Tests usuels</a:t>
            </a:r>
          </a:p>
          <a:p>
            <a:pPr lvl="1"/>
            <a:r>
              <a:rPr lang="fr-FR" dirty="0" smtClean="0"/>
              <a:t>auto-évaluation, questionnaire</a:t>
            </a:r>
          </a:p>
          <a:p>
            <a:pPr lvl="1"/>
            <a:r>
              <a:rPr lang="fr-FR" dirty="0" smtClean="0"/>
              <a:t>utilisation d’ardoises blanches</a:t>
            </a:r>
          </a:p>
          <a:p>
            <a:pPr lvl="1"/>
            <a:r>
              <a:rPr lang="fr-FR" i="1" dirty="0" smtClean="0"/>
              <a:t>exit </a:t>
            </a:r>
            <a:r>
              <a:rPr lang="fr-FR" i="1" dirty="0" err="1" smtClean="0"/>
              <a:t>cards</a:t>
            </a:r>
            <a:endParaRPr lang="fr-FR" i="1" dirty="0" smtClean="0"/>
          </a:p>
          <a:p>
            <a:pPr lvl="1"/>
            <a:r>
              <a:rPr lang="fr-FR" i="1" dirty="0" smtClean="0"/>
              <a:t>Peer feedback</a:t>
            </a:r>
          </a:p>
          <a:p>
            <a:r>
              <a:rPr lang="fr-FR" dirty="0" smtClean="0"/>
              <a:t>A des moments divers :</a:t>
            </a:r>
          </a:p>
          <a:p>
            <a:pPr lvl="1"/>
            <a:r>
              <a:rPr lang="fr-FR" dirty="0"/>
              <a:t>Début de séquence, à partir des évaluations de fin de </a:t>
            </a:r>
            <a:r>
              <a:rPr lang="fr-FR" dirty="0" smtClean="0"/>
              <a:t>séquence, </a:t>
            </a:r>
            <a:r>
              <a:rPr lang="fr-FR" dirty="0"/>
              <a:t>au fil des cours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3206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/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 différents aspects de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l’évaluation formative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5041901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2000" i="1" dirty="0" smtClean="0"/>
              <a:t>Source: Dylan </a:t>
            </a:r>
            <a:r>
              <a:rPr lang="fr-FR" sz="2000" i="1" dirty="0" err="1" smtClean="0"/>
              <a:t>Wiliam</a:t>
            </a:r>
            <a:endParaRPr lang="fr-FR" sz="2000" i="1" dirty="0" smtClean="0"/>
          </a:p>
        </p:txBody>
      </p:sp>
      <p:graphicFrame>
        <p:nvGraphicFramePr>
          <p:cNvPr id="4" name="Group 4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99863519"/>
              </p:ext>
            </p:extLst>
          </p:nvPr>
        </p:nvGraphicFramePr>
        <p:xfrm>
          <a:off x="761999" y="990599"/>
          <a:ext cx="7543801" cy="5257801"/>
        </p:xfrm>
        <a:graphic>
          <a:graphicData uri="http://schemas.openxmlformats.org/drawingml/2006/table">
            <a:tbl>
              <a:tblPr/>
              <a:tblGrid>
                <a:gridCol w="1195263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331999410"/>
                    </a:ext>
                  </a:extLst>
                </a:gridCol>
                <a:gridCol w="1935581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3035070580"/>
                    </a:ext>
                  </a:extLst>
                </a:gridCol>
                <a:gridCol w="2277477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3625826655"/>
                    </a:ext>
                  </a:extLst>
                </a:gridCol>
                <a:gridCol w="2135480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137828404"/>
                    </a:ext>
                  </a:extLst>
                </a:gridCol>
              </a:tblGrid>
              <a:tr h="1182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Where the learner is going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Where the learner is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How to get there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2121803894"/>
                  </a:ext>
                </a:extLst>
              </a:tr>
              <a:tr h="16794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Teacher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Clarify and share learning intentions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Engineering effective discussions, tasks and activities that elicit evidence of learning</a:t>
                      </a:r>
                      <a:endParaRPr kumimoji="0" lang="en-GB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Providing feedback that moves learners forward</a:t>
                      </a:r>
                      <a:endParaRPr kumimoji="0" lang="en-GB" alt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216185127"/>
                  </a:ext>
                </a:extLst>
              </a:tr>
              <a:tr h="12124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Peer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Understand and share learning intentions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Activating students as learning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resources for one another</a:t>
                      </a:r>
                      <a:endParaRPr kumimoji="0" lang="en-GB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540633431"/>
                  </a:ext>
                </a:extLst>
              </a:tr>
              <a:tr h="1182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Learner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Understand learning intentions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C357B"/>
                        </a:buClr>
                        <a:buFont typeface="Zapf Dingbats" pitchFamily="-112" charset="2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Activating students as owners</a:t>
                      </a:r>
                      <a:br>
                        <a:rPr kumimoji="0" lang="en-GB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</a:br>
                      <a:r>
                        <a:rPr kumimoji="0" lang="en-GB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of their own learning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549499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819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Brève </a:t>
            </a:r>
            <a:r>
              <a:rPr lang="fr-FR" sz="32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sitographie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 vert="horz"/>
          <a:lstStyle/>
          <a:p>
            <a:r>
              <a:rPr lang="fr-FR" sz="1800" dirty="0" smtClean="0">
                <a:hlinkClick r:id="rId2"/>
              </a:rPr>
              <a:t>https://fr.pinterest.com/</a:t>
            </a:r>
          </a:p>
          <a:p>
            <a:r>
              <a:rPr lang="fr-FR" sz="1800" dirty="0" smtClean="0">
                <a:hlinkClick r:id="rId3"/>
              </a:rPr>
              <a:t>http://www.teachit.co.uk/home</a:t>
            </a:r>
            <a:endParaRPr lang="fr-FR" sz="1800" dirty="0" smtClean="0"/>
          </a:p>
          <a:p>
            <a:r>
              <a:rPr lang="fr-FR" sz="1800" dirty="0" smtClean="0">
                <a:hlinkClick r:id="rId4"/>
              </a:rPr>
              <a:t>http://dylanwiliam.org/Dylan_Wiliams_website/Welcome.html</a:t>
            </a:r>
            <a:r>
              <a:rPr lang="fr-FR" sz="1800" dirty="0" smtClean="0"/>
              <a:t> (</a:t>
            </a:r>
            <a:r>
              <a:rPr lang="fr-FR" sz="1800" dirty="0" err="1" smtClean="0"/>
              <a:t>learning</a:t>
            </a:r>
            <a:r>
              <a:rPr lang="fr-FR" sz="1800" dirty="0" smtClean="0"/>
              <a:t> sciences)</a:t>
            </a:r>
          </a:p>
          <a:p>
            <a:r>
              <a:rPr lang="fr-FR" sz="1800" dirty="0" smtClean="0">
                <a:hlinkClick r:id="rId5"/>
              </a:rPr>
              <a:t>http://eduscol.education.fr/cid45678/cadre-europeen-commun-de-reference-cecrl.html</a:t>
            </a:r>
            <a:r>
              <a:rPr lang="fr-FR" sz="1800" dirty="0" smtClean="0"/>
              <a:t> (CECRL)</a:t>
            </a:r>
          </a:p>
          <a:p>
            <a:r>
              <a:rPr lang="fr-FR" sz="1800" dirty="0" smtClean="0">
                <a:hlinkClick r:id="rId6"/>
              </a:rPr>
              <a:t>http://eduscol.education.fr/svt/enseigner/ressources-par-dispositif-et-enseignement/ouverture-a-linternational/enseigner-en-dnl-discipline-non-linguistique.html</a:t>
            </a:r>
            <a:r>
              <a:rPr lang="fr-FR" sz="1800" dirty="0" smtClean="0"/>
              <a:t> (Ressources </a:t>
            </a:r>
            <a:r>
              <a:rPr lang="fr-FR" sz="1800" dirty="0" err="1" smtClean="0"/>
              <a:t>Eduscol</a:t>
            </a:r>
            <a:r>
              <a:rPr lang="fr-FR" sz="1800" dirty="0" smtClean="0"/>
              <a:t> pour les SVT)</a:t>
            </a:r>
          </a:p>
          <a:p>
            <a:r>
              <a:rPr lang="fr-FR" sz="1800" dirty="0" smtClean="0">
                <a:hlinkClick r:id="rId7"/>
              </a:rPr>
              <a:t>http://www.emilangues.education.fr/le-coin-des/enseignants/portail-p-dagogique-avec-des-ressources-pour-la-dnl-svt</a:t>
            </a:r>
            <a:r>
              <a:rPr lang="fr-FR" sz="1800" dirty="0" smtClean="0"/>
              <a:t> (Ressources </a:t>
            </a:r>
            <a:r>
              <a:rPr lang="fr-FR" sz="1800" dirty="0" err="1" smtClean="0"/>
              <a:t>Emilangues</a:t>
            </a:r>
            <a:r>
              <a:rPr lang="fr-FR" sz="1800" dirty="0" smtClean="0"/>
              <a:t>)</a:t>
            </a:r>
          </a:p>
          <a:p>
            <a:r>
              <a:rPr lang="fr-FR" sz="1800" dirty="0" smtClean="0">
                <a:hlinkClick r:id="rId8"/>
              </a:rPr>
              <a:t>http://www.svt.ac-versailles.fr/spip.php?article785</a:t>
            </a:r>
            <a:r>
              <a:rPr lang="fr-FR" sz="1800" dirty="0" smtClean="0"/>
              <a:t> (Ressources </a:t>
            </a:r>
            <a:r>
              <a:rPr lang="fr-FR" sz="1800" dirty="0" err="1" smtClean="0"/>
              <a:t>Ac</a:t>
            </a:r>
            <a:r>
              <a:rPr lang="fr-FR" sz="1800" dirty="0" smtClean="0"/>
              <a:t>. Versailles)</a:t>
            </a:r>
          </a:p>
          <a:p>
            <a:r>
              <a:rPr lang="fr-FR" sz="1800" dirty="0" smtClean="0">
                <a:hlinkClick r:id="rId9"/>
              </a:rPr>
              <a:t>https://pedagogie.ac-reunion.fr/svt/enseigner-les-svt/les-svt-et/dnl-euro.html</a:t>
            </a:r>
            <a:r>
              <a:rPr lang="fr-FR" sz="1800" dirty="0" smtClean="0"/>
              <a:t> (Ressources </a:t>
            </a:r>
            <a:r>
              <a:rPr lang="fr-FR" sz="1800" dirty="0" err="1" smtClean="0"/>
              <a:t>Ac</a:t>
            </a:r>
            <a:r>
              <a:rPr lang="fr-FR" sz="1800" dirty="0" smtClean="0"/>
              <a:t>. Réunion)</a:t>
            </a:r>
          </a:p>
          <a:p>
            <a:r>
              <a:rPr lang="fr-FR" sz="1800" dirty="0" smtClean="0">
                <a:hlinkClick r:id="rId10"/>
              </a:rPr>
              <a:t>https://www.mindtools.com/mnemlsty.html /</a:t>
            </a:r>
            <a:r>
              <a:rPr lang="fr-FR" sz="1800" dirty="0" smtClean="0"/>
              <a:t> (</a:t>
            </a:r>
            <a:r>
              <a:rPr lang="fr-FR" sz="1800" dirty="0" err="1" smtClean="0"/>
              <a:t>learning</a:t>
            </a:r>
            <a:r>
              <a:rPr lang="fr-FR" sz="1800" dirty="0" smtClean="0"/>
              <a:t> styles) </a:t>
            </a:r>
          </a:p>
          <a:p>
            <a:r>
              <a:rPr lang="fr-FR" sz="1800" dirty="0" smtClean="0">
                <a:hlinkClick r:id="rId11"/>
              </a:rPr>
              <a:t>http://teach.com/what/teachers-teach/learning-styles</a:t>
            </a:r>
            <a:r>
              <a:rPr lang="fr-FR" sz="1800" dirty="0" smtClean="0"/>
              <a:t> (</a:t>
            </a:r>
            <a:r>
              <a:rPr lang="fr-FR" sz="1800" dirty="0" err="1" smtClean="0"/>
              <a:t>learning</a:t>
            </a:r>
            <a:r>
              <a:rPr lang="fr-FR" sz="1800" dirty="0" smtClean="0"/>
              <a:t> styles)</a:t>
            </a:r>
          </a:p>
          <a:p>
            <a:pPr>
              <a:buNone/>
            </a:pPr>
            <a:endParaRPr lang="fr-FR" sz="1800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Nouvelle grille d’évaluation 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3000"/>
            <a:ext cx="7391400" cy="49939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Nouvelle grille d’évaluation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483105" cy="5047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03885"/>
          </a:xfrm>
        </p:spPr>
        <p:txBody>
          <a:bodyPr/>
          <a:lstStyle/>
          <a:p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Différenciation 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pédagogique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9498" y="1066800"/>
            <a:ext cx="8744438" cy="55626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Domaines de différenciation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en tenant compte des</a:t>
            </a:r>
          </a:p>
          <a:p>
            <a:pPr marL="0" lv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/>
              <a:t>t</a:t>
            </a:r>
            <a:r>
              <a:rPr lang="fr-FR" dirty="0" smtClean="0"/>
              <a:t>out en gardant le cap</a:t>
            </a:r>
          </a:p>
          <a:p>
            <a:pPr marL="0" indent="0" algn="ctr">
              <a:buNone/>
            </a:pPr>
            <a:endParaRPr lang="fr-FR" dirty="0" smtClean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507202682"/>
              </p:ext>
            </p:extLst>
          </p:nvPr>
        </p:nvGraphicFramePr>
        <p:xfrm>
          <a:off x="381001" y="1905000"/>
          <a:ext cx="8534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690073599"/>
              </p:ext>
            </p:extLst>
          </p:nvPr>
        </p:nvGraphicFramePr>
        <p:xfrm>
          <a:off x="838200" y="3581400"/>
          <a:ext cx="7626299" cy="1128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4240491524"/>
              </p:ext>
            </p:extLst>
          </p:nvPr>
        </p:nvGraphicFramePr>
        <p:xfrm>
          <a:off x="533400" y="5334001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57985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Exemples d’explicitation (1) 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7239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07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Exemples 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d’explicitation (2)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000"/>
            <a:ext cx="76200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07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r-FR" sz="3600" b="1" i="1" dirty="0" err="1" smtClean="0">
                <a:solidFill>
                  <a:srgbClr val="376092"/>
                </a:solidFill>
                <a:latin typeface="Arial"/>
                <a:cs typeface="Arial"/>
              </a:rPr>
              <a:t>Taking</a:t>
            </a:r>
            <a:r>
              <a:rPr lang="fr-FR" sz="3600" b="1" i="1" dirty="0" smtClean="0">
                <a:solidFill>
                  <a:srgbClr val="376092"/>
                </a:solidFill>
                <a:latin typeface="Arial"/>
                <a:cs typeface="Arial"/>
              </a:rPr>
              <a:t> Notes </a:t>
            </a:r>
            <a:r>
              <a:rPr lang="fr-FR" sz="3600" b="1" dirty="0" smtClean="0">
                <a:solidFill>
                  <a:srgbClr val="376092"/>
                </a:solidFill>
                <a:latin typeface="Arial"/>
                <a:cs typeface="Arial"/>
              </a:rPr>
              <a:t>(1)</a:t>
            </a:r>
            <a:endParaRPr lang="fr-FR" sz="36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7239000" cy="53447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fr-FR" sz="3600" b="1" i="1" dirty="0" err="1" smtClean="0">
                <a:solidFill>
                  <a:srgbClr val="376092"/>
                </a:solidFill>
                <a:latin typeface="Arial"/>
                <a:cs typeface="Arial"/>
              </a:rPr>
              <a:t>Taking</a:t>
            </a:r>
            <a:r>
              <a:rPr lang="fr-FR" sz="3600" b="1" i="1" dirty="0" smtClean="0">
                <a:solidFill>
                  <a:srgbClr val="376092"/>
                </a:solidFill>
                <a:latin typeface="Arial"/>
                <a:cs typeface="Arial"/>
              </a:rPr>
              <a:t> Notes </a:t>
            </a:r>
            <a:r>
              <a:rPr lang="fr-FR" sz="3600" b="1" dirty="0" smtClean="0">
                <a:solidFill>
                  <a:srgbClr val="376092"/>
                </a:solidFill>
                <a:latin typeface="Arial"/>
                <a:cs typeface="Arial"/>
              </a:rPr>
              <a:t>(2)</a:t>
            </a: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66800"/>
            <a:ext cx="6715915" cy="5482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r-FR" sz="3600" b="1" i="1" dirty="0" err="1" smtClean="0">
                <a:solidFill>
                  <a:srgbClr val="376092"/>
                </a:solidFill>
                <a:latin typeface="Arial"/>
                <a:cs typeface="Arial"/>
              </a:rPr>
              <a:t>Taking</a:t>
            </a:r>
            <a:r>
              <a:rPr lang="fr-FR" sz="3600" b="1" i="1" dirty="0" smtClean="0">
                <a:solidFill>
                  <a:srgbClr val="376092"/>
                </a:solidFill>
                <a:latin typeface="Arial"/>
                <a:cs typeface="Arial"/>
              </a:rPr>
              <a:t> Notes </a:t>
            </a:r>
            <a:r>
              <a:rPr lang="fr-FR" sz="3600" b="1" dirty="0" smtClean="0">
                <a:solidFill>
                  <a:srgbClr val="376092"/>
                </a:solidFill>
                <a:latin typeface="Arial"/>
                <a:cs typeface="Arial"/>
              </a:rPr>
              <a:t>(3)</a:t>
            </a: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3000"/>
            <a:ext cx="6564436" cy="508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éteil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éteil 2015" id="{63BBD5C4-5A88-4477-882E-6543A2B9596D}" vid="{13DA14FB-3F9C-47E2-9DEA-C3DEB75F73B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Créteil 2015</Template>
  <TotalTime>5114</TotalTime>
  <Words>770</Words>
  <Application>Microsoft Office PowerPoint</Application>
  <PresentationFormat>Affichage à l'écran (4:3)</PresentationFormat>
  <Paragraphs>166</Paragraphs>
  <Slides>19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MS PGothic</vt:lpstr>
      <vt:lpstr>MS PGothic</vt:lpstr>
      <vt:lpstr>Arial</vt:lpstr>
      <vt:lpstr>Calibri</vt:lpstr>
      <vt:lpstr>Helvetica</vt:lpstr>
      <vt:lpstr>Créteil 2015</vt:lpstr>
      <vt:lpstr>Thème Office</vt:lpstr>
      <vt:lpstr>DNL SVT Anglais</vt:lpstr>
      <vt:lpstr>Nouvelle grille d’évaluation </vt:lpstr>
      <vt:lpstr>Nouvelle grille d’évaluation </vt:lpstr>
      <vt:lpstr>Différenciation pédagogique</vt:lpstr>
      <vt:lpstr>Exemples d’explicitation (1) </vt:lpstr>
      <vt:lpstr>Exemples d’explicitation (2)</vt:lpstr>
      <vt:lpstr>Taking Notes (1)</vt:lpstr>
      <vt:lpstr>Taking Notes (2)</vt:lpstr>
      <vt:lpstr>Taking Notes (3)</vt:lpstr>
      <vt:lpstr>Graphic organizers (1)</vt:lpstr>
      <vt:lpstr>Graphic Organizers (2)</vt:lpstr>
      <vt:lpstr>Presentations (1)</vt:lpstr>
      <vt:lpstr>Presentations (2)</vt:lpstr>
      <vt:lpstr>Presentations (3)</vt:lpstr>
      <vt:lpstr>Group Work (1)</vt:lpstr>
      <vt:lpstr>Group Work (2)</vt:lpstr>
      <vt:lpstr>Evaluer POUR enseigner</vt:lpstr>
      <vt:lpstr>Les différents aspects de l’évaluation formative</vt:lpstr>
      <vt:lpstr>Brève sitographie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Sebastien CAFFIN</dc:creator>
  <cp:lastModifiedBy>Sophie Pons</cp:lastModifiedBy>
  <cp:revision>343</cp:revision>
  <cp:lastPrinted>2016-03-06T16:50:36Z</cp:lastPrinted>
  <dcterms:created xsi:type="dcterms:W3CDTF">2016-04-14T09:36:26Z</dcterms:created>
  <dcterms:modified xsi:type="dcterms:W3CDTF">2016-04-16T20:32:52Z</dcterms:modified>
</cp:coreProperties>
</file>